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542" y="6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53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EA91EA8-51C4-4F33-9B3B-9A1AB89F60C1}" type="datetimeFigureOut">
              <a:rPr lang="en-US" smtClean="0"/>
              <a:t>1/27/2014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4DD2ADE-1752-4777-842D-1B35BC8CA2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49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grpSp>
        <p:nvGrpSpPr>
          <p:cNvPr id="23559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</p:grp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943600" y="60960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endParaRPr lang="en-US" sz="900" dirty="0">
              <a:latin typeface="Arial" charset="0"/>
            </a:endParaRP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>
                <a:latin typeface="Arial" charset="0"/>
              </a:rPr>
              <a:t>“Reaching across Arizona to provide comprehensive quality health care for those in need”</a:t>
            </a:r>
          </a:p>
        </p:txBody>
      </p:sp>
      <p:pic>
        <p:nvPicPr>
          <p:cNvPr id="14" name="Picture 13" descr="C:\Users\Lcraymon\AppData\Local\Microsoft\Windows\Temporary Internet Files\Content.Outlook\OU63YQMA\30th-Anniversary-Logo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435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83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240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357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29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94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45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62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4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09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12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</p:grp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5867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endParaRPr lang="en-US" sz="900" dirty="0">
              <a:latin typeface="Arial" charset="0"/>
            </a:endParaRPr>
          </a:p>
        </p:txBody>
      </p:sp>
      <p:sp>
        <p:nvSpPr>
          <p:cNvPr id="17431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>
                <a:latin typeface="Arial" charset="0"/>
              </a:rPr>
              <a:t>“Reaching across Arizona to provide comprehensive quality health care for those in need”</a:t>
            </a:r>
          </a:p>
        </p:txBody>
      </p:sp>
      <p:sp>
        <p:nvSpPr>
          <p:cNvPr id="174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9A2810C9-824E-4179-B5E2-B2879A4B125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5" name="Picture 14" descr="C:\Users\Lcraymon\AppData\Local\Microsoft\Windows\Temporary Internet Files\Content.Outlook\OU63YQMA\30th-Anniversary-Logo-1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435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Claims/Encounters Data Exchanges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056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&amp; Types of Data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AHCCCS will manage exchange of encounter and claims data to Contractors in order to eliminate “blind spots” for services provided to a member shared by multiple programs</a:t>
            </a:r>
          </a:p>
          <a:p>
            <a:r>
              <a:rPr lang="en-US" sz="2600" dirty="0" smtClean="0"/>
              <a:t>In compliance with Federal privacy regulations</a:t>
            </a:r>
          </a:p>
          <a:p>
            <a:r>
              <a:rPr lang="en-US" sz="2600" dirty="0" smtClean="0"/>
              <a:t>Contractors should use this information to develop short- and long-term strategies to improve care coordination</a:t>
            </a:r>
          </a:p>
          <a:p>
            <a:r>
              <a:rPr lang="en-US" sz="2600" dirty="0" smtClean="0"/>
              <a:t>Historical – provide up to 3 years of data</a:t>
            </a:r>
          </a:p>
          <a:p>
            <a:r>
              <a:rPr lang="en-US" sz="2600" dirty="0" smtClean="0"/>
              <a:t>Ongoing – provide at least quarterly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34237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Data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does this apply to?</a:t>
            </a:r>
          </a:p>
          <a:p>
            <a:pPr lvl="1"/>
            <a:r>
              <a:rPr lang="en-US" dirty="0" smtClean="0"/>
              <a:t>New SMI Integrated Contractor</a:t>
            </a:r>
          </a:p>
          <a:p>
            <a:pPr lvl="1"/>
            <a:r>
              <a:rPr lang="en-US" dirty="0" smtClean="0"/>
              <a:t>New CRS Integrated Contractor</a:t>
            </a:r>
          </a:p>
          <a:p>
            <a:pPr lvl="1"/>
            <a:r>
              <a:rPr lang="en-US" dirty="0" smtClean="0"/>
              <a:t>New Acute Contractor</a:t>
            </a:r>
          </a:p>
          <a:p>
            <a:pPr lvl="1"/>
            <a:r>
              <a:rPr lang="en-US" dirty="0" smtClean="0"/>
              <a:t>Incumbent Contractors New to a GSA</a:t>
            </a:r>
          </a:p>
          <a:p>
            <a:pPr lvl="1"/>
            <a:r>
              <a:rPr lang="en-US" dirty="0" smtClean="0"/>
              <a:t>ALTCS Contractors for CRS Eligibles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5724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Data Exchange, cont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Data will be provided?  </a:t>
            </a:r>
          </a:p>
          <a:p>
            <a:pPr lvl="1"/>
            <a:r>
              <a:rPr lang="en-US" dirty="0" smtClean="0"/>
              <a:t>SMI Integrated Contractor</a:t>
            </a:r>
          </a:p>
          <a:p>
            <a:pPr lvl="2"/>
            <a:r>
              <a:rPr lang="en-US" dirty="0" smtClean="0"/>
              <a:t>FFS Claims from I.H.S and 638 Providers; FFS Claims from TRBHA Providers; Any other FFS Claims; Acute Contractor, DDD and CMDP Encounters</a:t>
            </a:r>
          </a:p>
          <a:p>
            <a:pPr lvl="1"/>
            <a:r>
              <a:rPr lang="en-US" dirty="0" smtClean="0"/>
              <a:t>CRS Contractor, for each type of coverage</a:t>
            </a:r>
          </a:p>
          <a:p>
            <a:pPr lvl="2"/>
            <a:r>
              <a:rPr lang="en-US" dirty="0" smtClean="0"/>
              <a:t>FFS Claims from I.H.S and 638 Providers; FFS Claims from TRBHA Providers; Any other FFS Claims; Acute Contractor, BHS, DDD and CMDP Encounters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7410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Data Exchange, cont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Incumbent Contractor New to a GSA or New Acute Contractor</a:t>
            </a:r>
          </a:p>
          <a:p>
            <a:pPr lvl="2"/>
            <a:r>
              <a:rPr lang="en-US" dirty="0" smtClean="0"/>
              <a:t>FFS Claims from I.H.S and 638 Providers; FFS Claims from TRBHA Providers; Any other FFS Claims; Acute Contractor and BHS Encounters</a:t>
            </a:r>
          </a:p>
          <a:p>
            <a:pPr lvl="1"/>
            <a:r>
              <a:rPr lang="en-US" dirty="0" smtClean="0"/>
              <a:t>ALTCS </a:t>
            </a:r>
            <a:r>
              <a:rPr lang="en-US" dirty="0"/>
              <a:t>Contractor </a:t>
            </a:r>
            <a:r>
              <a:rPr lang="en-US" dirty="0" smtClean="0"/>
              <a:t>for CRS eligibles</a:t>
            </a:r>
            <a:endParaRPr lang="en-US" dirty="0"/>
          </a:p>
          <a:p>
            <a:pPr lvl="2"/>
            <a:r>
              <a:rPr lang="en-US" dirty="0"/>
              <a:t>FFS Claims from I.H.S and 638 Providers; </a:t>
            </a:r>
            <a:r>
              <a:rPr lang="en-US" dirty="0" smtClean="0"/>
              <a:t>CRS Contractor Encounters</a:t>
            </a:r>
            <a:endParaRPr lang="en-US" dirty="0"/>
          </a:p>
          <a:p>
            <a:pPr marL="342900" lvl="2" indent="-342900"/>
            <a:r>
              <a:rPr lang="en-US" sz="3000" dirty="0" smtClean="0"/>
              <a:t>A draft format for the data exchange has been provided to Contractor technical staff for comment and we are in the process of updating 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002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Data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does this apply to?</a:t>
            </a:r>
          </a:p>
          <a:p>
            <a:pPr lvl="1"/>
            <a:r>
              <a:rPr lang="en-US" dirty="0" smtClean="0"/>
              <a:t>Acute Contractors</a:t>
            </a:r>
          </a:p>
          <a:p>
            <a:pPr lvl="1"/>
            <a:r>
              <a:rPr lang="en-US" dirty="0" smtClean="0"/>
              <a:t>SMI Integrated RBHA and BHS for each RBHA</a:t>
            </a:r>
          </a:p>
          <a:p>
            <a:pPr lvl="1"/>
            <a:r>
              <a:rPr lang="en-US" dirty="0" smtClean="0"/>
              <a:t>CMDP</a:t>
            </a:r>
          </a:p>
          <a:p>
            <a:pPr lvl="1"/>
            <a:r>
              <a:rPr lang="en-US" dirty="0" smtClean="0"/>
              <a:t>DDD</a:t>
            </a:r>
          </a:p>
          <a:p>
            <a:pPr lvl="1"/>
            <a:r>
              <a:rPr lang="en-US" dirty="0" smtClean="0"/>
              <a:t>CRS Contractor, for each type of coverage 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460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Data Exchange, cont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800" dirty="0" smtClean="0"/>
              <a:t>What Data will be provided?  </a:t>
            </a:r>
          </a:p>
          <a:p>
            <a:pPr lvl="1"/>
            <a:r>
              <a:rPr lang="en-US" sz="3300" dirty="0" smtClean="0"/>
              <a:t>Acute Contractors</a:t>
            </a:r>
          </a:p>
          <a:p>
            <a:pPr lvl="2"/>
            <a:r>
              <a:rPr lang="en-US" dirty="0" smtClean="0"/>
              <a:t>FFS Claims from I.H.S and 638 Providers; FFS Claims from TRBHA Providers; BHS Encounters </a:t>
            </a:r>
          </a:p>
          <a:p>
            <a:pPr lvl="1"/>
            <a:r>
              <a:rPr lang="en-US" sz="3300" dirty="0" smtClean="0"/>
              <a:t>SMI Integrated Contractor (via BHS)</a:t>
            </a:r>
          </a:p>
          <a:p>
            <a:pPr lvl="2"/>
            <a:r>
              <a:rPr lang="en-US" dirty="0" smtClean="0"/>
              <a:t>FFS Claims from I.H.S and 638 Providers</a:t>
            </a:r>
          </a:p>
          <a:p>
            <a:pPr lvl="1"/>
            <a:r>
              <a:rPr lang="en-US" sz="3400" dirty="0" smtClean="0"/>
              <a:t>BHS</a:t>
            </a:r>
          </a:p>
          <a:p>
            <a:pPr lvl="2"/>
            <a:r>
              <a:rPr lang="en-US" dirty="0" smtClean="0"/>
              <a:t>FFS Claims from I.H.S and 638 Providers; Acute Contractor, DDD and CMDP Encounters</a:t>
            </a:r>
          </a:p>
          <a:p>
            <a:pPr lvl="1"/>
            <a:r>
              <a:rPr lang="en-US" sz="3400" dirty="0" smtClean="0"/>
              <a:t>CMDP and DDD</a:t>
            </a:r>
          </a:p>
          <a:p>
            <a:pPr lvl="2"/>
            <a:r>
              <a:rPr lang="en-US" dirty="0" smtClean="0"/>
              <a:t>FFS Claims from I.H.S and 638 Providers; FFS Claims from TRBHA Providers; BHS Encounters; CRS Partially Integrated – BH and CRS Only Encounters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4014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Data Exchange, cont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600" dirty="0" smtClean="0"/>
              <a:t>CRS Contractor, for each type of coverage </a:t>
            </a:r>
          </a:p>
          <a:p>
            <a:pPr lvl="2"/>
            <a:r>
              <a:rPr lang="en-US" sz="2200" dirty="0" smtClean="0"/>
              <a:t>Fully Integrated: FFS Claims from I.H.S and 638 Providers</a:t>
            </a:r>
          </a:p>
          <a:p>
            <a:pPr lvl="2"/>
            <a:r>
              <a:rPr lang="en-US" sz="2200" dirty="0" smtClean="0"/>
              <a:t>CRS Partially Integrated - Acute: FFS Claims from I.H.S and 638 Providers; FFS Claims from TRBHA Providers</a:t>
            </a:r>
          </a:p>
          <a:p>
            <a:pPr lvl="2"/>
            <a:r>
              <a:rPr lang="en-US" sz="2200" dirty="0" smtClean="0"/>
              <a:t>CRS Partially Integrated - BH: FFS Claims from I.H.S and 638 Providers; DDD and CMDP Encounters</a:t>
            </a:r>
          </a:p>
          <a:p>
            <a:pPr lvl="2"/>
            <a:r>
              <a:rPr lang="en-US" sz="2200" dirty="0" smtClean="0"/>
              <a:t>CRS Only: FFS Claims from I.H.S and 638 Providers; FFS Claims from TRBHA Providers; FFS Claims from Tribal Contractor Providers; Any other FFS Claims; BHS, CMDP and DDD Encounters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973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Data Exchange,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sz="2600" dirty="0"/>
              <a:t>A draft format for the data exchange has been provided to Contractor technical staff for comment and we are in the process of updating now</a:t>
            </a:r>
          </a:p>
          <a:p>
            <a:pPr marL="342900" lvl="2" indent="-342900"/>
            <a:r>
              <a:rPr lang="en-US" sz="2600" dirty="0" smtClean="0"/>
              <a:t>Planned Future Data Exchange</a:t>
            </a:r>
          </a:p>
          <a:p>
            <a:pPr marL="800100" lvl="3" indent="-342900"/>
            <a:r>
              <a:rPr lang="en-US" sz="2400" dirty="0" smtClean="0"/>
              <a:t>Medicare Paid Claims Data – Targeted for early 2014</a:t>
            </a:r>
          </a:p>
          <a:p>
            <a:pPr marL="457200" lvl="3" indent="0">
              <a:buNone/>
            </a:pPr>
            <a:endParaRPr lang="en-US" sz="2800" dirty="0" smtClean="0"/>
          </a:p>
          <a:p>
            <a:pPr marL="800100" lvl="3" indent="-342900"/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76112"/>
      </p:ext>
    </p:extLst>
  </p:cSld>
  <p:clrMapOvr>
    <a:masterClrMapping/>
  </p:clrMapOvr>
</p:sld>
</file>

<file path=ppt/theme/theme1.xml><?xml version="1.0" encoding="utf-8"?>
<a:theme xmlns:a="http://schemas.openxmlformats.org/drawingml/2006/main" name="TB 30th Anniversary AHCCCS Presentation Master with Mission Statement Test with Slide Numbers 1">
  <a:themeElements>
    <a:clrScheme name="Quadrant 8">
      <a:dk1>
        <a:srgbClr val="000033"/>
      </a:dk1>
      <a:lt1>
        <a:srgbClr val="FFFFFF"/>
      </a:lt1>
      <a:dk2>
        <a:srgbClr val="003366"/>
      </a:dk2>
      <a:lt2>
        <a:srgbClr val="275C6D"/>
      </a:lt2>
      <a:accent1>
        <a:srgbClr val="A7D2DF"/>
      </a:accent1>
      <a:accent2>
        <a:srgbClr val="108DA6"/>
      </a:accent2>
      <a:accent3>
        <a:srgbClr val="FFFFFF"/>
      </a:accent3>
      <a:accent4>
        <a:srgbClr val="00002A"/>
      </a:accent4>
      <a:accent5>
        <a:srgbClr val="D0E5EC"/>
      </a:accent5>
      <a:accent6>
        <a:srgbClr val="0D7F96"/>
      </a:accent6>
      <a:hlink>
        <a:srgbClr val="666699"/>
      </a:hlink>
      <a:folHlink>
        <a:srgbClr val="9999FF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96</TotalTime>
  <Words>523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TB 30th Anniversary AHCCCS Presentation Master with Mission Statement Test with Slide Numbers 1</vt:lpstr>
      <vt:lpstr>Claims/Encounters Data Exchanges</vt:lpstr>
      <vt:lpstr>Purpose &amp; Types of Data Exchange</vt:lpstr>
      <vt:lpstr>Historical Data Exchange</vt:lpstr>
      <vt:lpstr>Historical Data Exchange, cont.</vt:lpstr>
      <vt:lpstr>Historical Data Exchange, cont.</vt:lpstr>
      <vt:lpstr>Ongoing Data Exchange</vt:lpstr>
      <vt:lpstr>Ongoing Data Exchange, cont.</vt:lpstr>
      <vt:lpstr>Ongoing Data Exchange, cont.</vt:lpstr>
      <vt:lpstr>Ongoing Data Exchange, cont.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Claims/Encounters Data Exchange</dc:title>
  <dc:creator>Administrator</dc:creator>
  <cp:lastModifiedBy>Mollenhauer, Dave</cp:lastModifiedBy>
  <cp:revision>12</cp:revision>
  <cp:lastPrinted>2013-05-01T15:19:36Z</cp:lastPrinted>
  <dcterms:created xsi:type="dcterms:W3CDTF">2013-04-28T23:03:48Z</dcterms:created>
  <dcterms:modified xsi:type="dcterms:W3CDTF">2014-01-27T20:13:45Z</dcterms:modified>
</cp:coreProperties>
</file>